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1341" r:id="rId2"/>
    <p:sldId id="260" r:id="rId3"/>
    <p:sldId id="1344" r:id="rId4"/>
    <p:sldId id="314" r:id="rId5"/>
    <p:sldId id="1342" r:id="rId6"/>
    <p:sldId id="1345" r:id="rId7"/>
    <p:sldId id="313" r:id="rId8"/>
    <p:sldId id="1343" r:id="rId9"/>
    <p:sldId id="1340" r:id="rId10"/>
    <p:sldId id="556" r:id="rId11"/>
    <p:sldId id="1339" r:id="rId12"/>
    <p:sldId id="257" r:id="rId13"/>
    <p:sldId id="258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6053"/>
  </p:normalViewPr>
  <p:slideViewPr>
    <p:cSldViewPr snapToGrid="0" snapToObjects="1">
      <p:cViewPr varScale="1">
        <p:scale>
          <a:sx n="124" d="100"/>
          <a:sy n="124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A0780-5A59-C944-AAF4-A8FA3778D75F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C8A3C-2D48-684E-AB48-8DC239CA6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2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7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850AF-4255-7548-94FF-A19690B0F1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3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5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C25B-866B-5FB3-0607-BF24F8E14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9CDFF-0777-7305-8B50-91E2D84B4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D8293-0F40-05BC-8F23-15B5D5CB4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BBCC7-BEA5-8532-73E9-DAE04247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5B75-E49C-D659-5B36-C2E65CCA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8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FAED-825B-406B-DDD0-E1D537B6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FD633-E25D-868E-8E55-2912B3054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833B0-51B3-E243-005B-96F259A1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8BE3-96A0-3C18-F1AE-7BCBCE19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A0582-DB47-5170-AC38-72FDAC40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3A3EF8-4E05-2D53-ECF6-E0F7CF898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D236-47C0-31D3-8916-F50949B34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CCA0C-46FB-2300-BFBB-F756064B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0DC8-5780-E81E-AE45-D33678E3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BE21-83C8-98C4-B9E6-DA03DA79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9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5049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B5A5-D0B1-5558-1591-F6D33298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F43F-DE9B-386A-255F-74E107FE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52FF-D0C7-ADBE-970F-5DD8389D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43371-05EA-B00A-9BFB-6C101F2F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15C6-CD4C-4A70-64B5-38BF408C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5634-814A-A986-CD50-2A5893CB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5DE1-B287-1CA5-63CD-3DF5D5C9C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9A1F-A584-7636-F5EC-40163C89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BD575-8131-766C-6998-E8FD7C15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09EDD-F155-999E-7729-FA3BAF49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CF8E-999E-1543-4F06-042884AC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5737-7373-DBBF-D47D-4740BFF5A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39C9-2545-5BB9-64C0-1A5DB0A7A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4098D-9110-8A41-8EBF-374CC023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9068-DF57-178D-F298-C6AF7D6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75D7-76EC-B577-9027-60E40C0F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3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D9C2-43C2-E653-1A7D-8B666CE8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5BD30-1BA2-BC01-A63B-2A3109E0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8E1FB-2F9E-C13E-6C54-2DBB83EAE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051B8-2D81-A753-8A2A-7F7A72F23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A56F9-6FB1-BB3A-14C8-BB1208BB8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C43C2-20E0-2E66-21C6-F337F8B9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D1366-4E5E-C5C3-08FE-3621E60E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78D13-97A4-9A26-721E-D966C743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4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3510-B2F1-3C60-9C5B-301D72F3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19E45-9CC7-311B-9EFE-F1A68F66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ADF2F-212D-3A8D-39A3-66924D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B453-B4AC-961E-32F7-E4F97A9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2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5B59B-C703-BC60-7042-9E3FCB8E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570C4-01AC-ED42-20F4-264AD68DB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AADFE-F8C3-A525-5C2A-849DA7AD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D369-9C11-2128-269C-1A659F9E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05E8-F256-B450-629B-F3D10CAB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C66BF-C351-460A-30E5-6F622FDE0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11FCA-A7A8-C60F-317A-7D14466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A5A50-E645-D5E0-98ED-5C81A7C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DEBB5-C6E0-3E1A-85D7-63543FCC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85A5-E6B4-4893-C534-76C429C8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A1C51-0D81-00E2-D6B0-91808FA13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B6576-87FC-30B0-513A-2F612956B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9E09A-7676-0A96-A871-0F96E6D4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C04A-1448-C124-6896-0CF89878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8DAD9-31C4-2390-2B3D-701F63F7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3B2BE-3090-9F15-415B-5437C845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E4AD7-1CDB-8EBF-19EE-13E1CAB50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7A89D-3EF2-F9AA-0DFC-BDB1F74CA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8CC72-739A-8443-9D6D-BEFD5A2F16E4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13F7-77F8-AEFD-1DED-AEBE1DEB0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362E6-46A2-A987-EEA7-DD3BE784D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7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18" y="5650588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22319" y="4399062"/>
            <a:ext cx="3947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Pam Soltis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University of Florida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97F28-70AB-5248-BE24-9D13D9B444B9}"/>
              </a:ext>
            </a:extLst>
          </p:cNvPr>
          <p:cNvSpPr txBox="1"/>
          <p:nvPr/>
        </p:nvSpPr>
        <p:spPr>
          <a:xfrm>
            <a:off x="6869327" y="5650588"/>
            <a:ext cx="26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009051"/>
                </a:solidFill>
              </a:rPr>
              <a:t>BiotaPhy</a:t>
            </a:r>
            <a:endParaRPr lang="en-US" sz="5400" dirty="0">
              <a:solidFill>
                <a:srgbClr val="009051"/>
              </a:solidFill>
            </a:endParaRPr>
          </a:p>
        </p:txBody>
      </p:sp>
      <p:pic>
        <p:nvPicPr>
          <p:cNvPr id="10" name="Picture 9" descr="head.gif">
            <a:extLst>
              <a:ext uri="{FF2B5EF4-FFF2-40B4-BE49-F238E27FC236}">
                <a16:creationId xmlns:a16="http://schemas.microsoft.com/office/drawing/2014/main" id="{5D498141-9B41-DE4E-A0CC-582A2FDE0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5429886" y="5498461"/>
            <a:ext cx="1185688" cy="12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A9C-9AD6-7D47-9786-A7CB51B2D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12" y="4763171"/>
            <a:ext cx="3558381" cy="652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15981-E6DB-C840-9AF4-94FB69E86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7" y="4592911"/>
            <a:ext cx="2483157" cy="817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A4BCE6-F18E-7CBC-A8CA-9E5AECB05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5089"/>
            <a:ext cx="9144000" cy="81762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+mn-lt"/>
              </a:rPr>
              <a:t>Data Cleaning Overview</a:t>
            </a:r>
          </a:p>
        </p:txBody>
      </p:sp>
    </p:spTree>
    <p:extLst>
      <p:ext uri="{BB962C8B-B14F-4D97-AF65-F5344CB8AC3E}">
        <p14:creationId xmlns:p14="http://schemas.microsoft.com/office/powerpoint/2010/main" val="345958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6948D-0688-6845-A498-444E2068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0" y="1406343"/>
            <a:ext cx="10622058" cy="5362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82964-848C-A6B0-71AA-58A3E263BA00}"/>
              </a:ext>
            </a:extLst>
          </p:cNvPr>
          <p:cNvSpPr/>
          <p:nvPr/>
        </p:nvSpPr>
        <p:spPr>
          <a:xfrm>
            <a:off x="0" y="0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 Producing a CSV File</a:t>
            </a:r>
          </a:p>
        </p:txBody>
      </p:sp>
    </p:spTree>
    <p:extLst>
      <p:ext uri="{BB962C8B-B14F-4D97-AF65-F5344CB8AC3E}">
        <p14:creationId xmlns:p14="http://schemas.microsoft.com/office/powerpoint/2010/main" val="2867350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BD72-BF71-667D-A3EC-FBD6C2E3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0" y="218108"/>
            <a:ext cx="2412106" cy="1873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BA29B5-18EA-ACC5-1851-1160C7903C7A}"/>
              </a:ext>
            </a:extLst>
          </p:cNvPr>
          <p:cNvSpPr/>
          <p:nvPr/>
        </p:nvSpPr>
        <p:spPr>
          <a:xfrm>
            <a:off x="0" y="2433931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Geographic And Taxonomic Occurrence R-based Scrubbing 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gatoRs</a:t>
            </a:r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R Package and Reproducible Workflow for Processing Biodiversity Data</a:t>
            </a:r>
            <a:endParaRPr lang="en-US" sz="3600" b="0" dirty="0">
              <a:solidFill>
                <a:srgbClr val="0070C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Natalie Patten, Shelly Gaynor, Doug Soltis, &amp; Pam Soltis</a:t>
            </a:r>
            <a:b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A9361-99AC-2EB9-FFF7-4D084B9580AE}"/>
              </a:ext>
            </a:extLst>
          </p:cNvPr>
          <p:cNvSpPr txBox="1"/>
          <p:nvPr/>
        </p:nvSpPr>
        <p:spPr>
          <a:xfrm>
            <a:off x="3637721" y="638417"/>
            <a:ext cx="297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Coming Soon…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74C7A-507A-21F2-E096-C168CE271727}"/>
              </a:ext>
            </a:extLst>
          </p:cNvPr>
          <p:cNvSpPr/>
          <p:nvPr/>
        </p:nvSpPr>
        <p:spPr>
          <a:xfrm>
            <a:off x="9427908" y="453751"/>
            <a:ext cx="14887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0" dirty="0"/>
              <a:t>🐊</a:t>
            </a:r>
          </a:p>
        </p:txBody>
      </p:sp>
    </p:spTree>
    <p:extLst>
      <p:ext uri="{BB962C8B-B14F-4D97-AF65-F5344CB8AC3E}">
        <p14:creationId xmlns:p14="http://schemas.microsoft.com/office/powerpoint/2010/main" val="72316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5FDF41F-C725-C44C-8BF3-5CDAFF02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2" y="2006305"/>
            <a:ext cx="2857500" cy="429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A8C86-01CE-3449-9F28-4D48CEB5DA96}"/>
              </a:ext>
            </a:extLst>
          </p:cNvPr>
          <p:cNvSpPr txBox="1"/>
          <p:nvPr/>
        </p:nvSpPr>
        <p:spPr>
          <a:xfrm>
            <a:off x="137903" y="1637406"/>
            <a:ext cx="270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Abdra</a:t>
            </a:r>
            <a:r>
              <a:rPr lang="en-US" i="1" dirty="0"/>
              <a:t> </a:t>
            </a:r>
            <a:r>
              <a:rPr lang="en-US" i="1" dirty="0" err="1"/>
              <a:t>brachycarpa</a:t>
            </a:r>
            <a:endParaRPr lang="en-US" i="1" dirty="0"/>
          </a:p>
        </p:txBody>
      </p:sp>
      <p:pic>
        <p:nvPicPr>
          <p:cNvPr id="6" name="Picture 5" descr="A map of the country&#10;&#10;Description automatically generated with low confidence">
            <a:extLst>
              <a:ext uri="{FF2B5EF4-FFF2-40B4-BE49-F238E27FC236}">
                <a16:creationId xmlns:a16="http://schemas.microsoft.com/office/drawing/2014/main" id="{3E6457C9-A950-714D-9BF0-F7EF8BAA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331" y="2006305"/>
            <a:ext cx="2857500" cy="429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8188CA-E559-8843-9173-5D10B2F454D3}"/>
              </a:ext>
            </a:extLst>
          </p:cNvPr>
          <p:cNvSpPr/>
          <p:nvPr/>
        </p:nvSpPr>
        <p:spPr>
          <a:xfrm>
            <a:off x="3149331" y="1636973"/>
            <a:ext cx="2700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err="1"/>
              <a:t>Agalinis</a:t>
            </a:r>
            <a:r>
              <a:rPr lang="en-US" i="1" dirty="0"/>
              <a:t> </a:t>
            </a:r>
            <a:r>
              <a:rPr lang="en-US" i="1" dirty="0" err="1"/>
              <a:t>setacea</a:t>
            </a:r>
            <a:endParaRPr lang="en-US" i="1" dirty="0"/>
          </a:p>
        </p:txBody>
      </p:sp>
      <p:pic>
        <p:nvPicPr>
          <p:cNvPr id="8" name="Picture 7" descr="A map of the country&#10;&#10;Description automatically generated with low confidence">
            <a:extLst>
              <a:ext uri="{FF2B5EF4-FFF2-40B4-BE49-F238E27FC236}">
                <a16:creationId xmlns:a16="http://schemas.microsoft.com/office/drawing/2014/main" id="{D3C4BFDE-1D4C-7748-BB22-71E4303E7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597" y="2006305"/>
            <a:ext cx="2857500" cy="429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F9FD39-46F2-524F-B4C6-A1312F0FB5E6}"/>
              </a:ext>
            </a:extLst>
          </p:cNvPr>
          <p:cNvSpPr/>
          <p:nvPr/>
        </p:nvSpPr>
        <p:spPr>
          <a:xfrm>
            <a:off x="9196597" y="1636973"/>
            <a:ext cx="2737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Acer negundo</a:t>
            </a:r>
          </a:p>
        </p:txBody>
      </p:sp>
      <p:pic>
        <p:nvPicPr>
          <p:cNvPr id="10" name="Picture 9" descr="A map of the country&#10;&#10;Description automatically generated with medium confidence">
            <a:extLst>
              <a:ext uri="{FF2B5EF4-FFF2-40B4-BE49-F238E27FC236}">
                <a16:creationId xmlns:a16="http://schemas.microsoft.com/office/drawing/2014/main" id="{A0278AB2-C9BE-3641-8D79-EA0786757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888" y="2006305"/>
            <a:ext cx="2857500" cy="4292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1EA28F-8AAF-E048-AC41-E1C91A1E24F7}"/>
              </a:ext>
            </a:extLst>
          </p:cNvPr>
          <p:cNvSpPr/>
          <p:nvPr/>
        </p:nvSpPr>
        <p:spPr>
          <a:xfrm>
            <a:off x="6185171" y="1636973"/>
            <a:ext cx="2737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err="1"/>
              <a:t>Ampelaster</a:t>
            </a:r>
            <a:r>
              <a:rPr lang="en-US" i="1" dirty="0"/>
              <a:t> </a:t>
            </a:r>
            <a:r>
              <a:rPr lang="en-US" i="1" dirty="0" err="1"/>
              <a:t>carolinianus</a:t>
            </a:r>
            <a:endParaRPr lang="en-US" i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5D2B65-C1F5-6A45-8852-9E52873599F9}"/>
              </a:ext>
            </a:extLst>
          </p:cNvPr>
          <p:cNvSpPr/>
          <p:nvPr/>
        </p:nvSpPr>
        <p:spPr>
          <a:xfrm>
            <a:off x="623455" y="2563091"/>
            <a:ext cx="526472" cy="37407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DF857B-EF9E-2144-9F36-DD028D2C7D21}"/>
              </a:ext>
            </a:extLst>
          </p:cNvPr>
          <p:cNvSpPr/>
          <p:nvPr/>
        </p:nvSpPr>
        <p:spPr>
          <a:xfrm>
            <a:off x="3851565" y="2526116"/>
            <a:ext cx="443345" cy="37407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B4EAE6-DFBC-334B-B0F0-21017229FD15}"/>
              </a:ext>
            </a:extLst>
          </p:cNvPr>
          <p:cNvSpPr/>
          <p:nvPr/>
        </p:nvSpPr>
        <p:spPr>
          <a:xfrm>
            <a:off x="6885711" y="2498405"/>
            <a:ext cx="443345" cy="37407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72D86C-29B3-2245-B54A-EB6E42888B8D}"/>
              </a:ext>
            </a:extLst>
          </p:cNvPr>
          <p:cNvSpPr/>
          <p:nvPr/>
        </p:nvSpPr>
        <p:spPr>
          <a:xfrm>
            <a:off x="11381510" y="5322597"/>
            <a:ext cx="443345" cy="37407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5754F-D257-0AA3-E124-BE0B3FE2E24E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Outlier Detection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81BFF4-9BDB-A9C9-15EF-D11B1C292A52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315768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C871048-5778-DA4D-AD1F-8E34A5740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72" b="11513"/>
          <a:stretch/>
        </p:blipFill>
        <p:spPr>
          <a:xfrm>
            <a:off x="3007520" y="1690688"/>
            <a:ext cx="5845536" cy="4647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4EEE36-398F-013D-A3AA-C5E140936D1D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Finding Outliers in a Distribution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DBAA7-8F24-AF55-1785-0832C383DB32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2422549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6F1784A-8294-9A4C-B2AA-32D396E90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716" b="12859"/>
          <a:stretch/>
        </p:blipFill>
        <p:spPr>
          <a:xfrm>
            <a:off x="2636619" y="1307474"/>
            <a:ext cx="6687490" cy="5333221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F4EF42-D023-554A-B0AF-AF8011CF1741}"/>
              </a:ext>
            </a:extLst>
          </p:cNvPr>
          <p:cNvCxnSpPr>
            <a:cxnSpLocks/>
          </p:cNvCxnSpPr>
          <p:nvPr/>
        </p:nvCxnSpPr>
        <p:spPr>
          <a:xfrm flipH="1">
            <a:off x="8132618" y="3809999"/>
            <a:ext cx="235527" cy="1147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1DDEA90-E331-830A-570C-BD17B18344F5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Finding Outliers in a Distribution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29ADA-E973-A276-C6E5-3D2A67FEB1A2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150801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0D648B-9D3A-1B4D-9113-ACD372EE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45" y="2364941"/>
            <a:ext cx="7395154" cy="369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3E0A3-9DF8-C54E-8CF2-3A8259B33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6828" cy="4351338"/>
          </a:xfrm>
        </p:spPr>
        <p:txBody>
          <a:bodyPr/>
          <a:lstStyle/>
          <a:p>
            <a:r>
              <a:rPr lang="en-US" dirty="0"/>
              <a:t>Set a cut-off based on center and breadth of distribution</a:t>
            </a:r>
          </a:p>
          <a:p>
            <a:r>
              <a:rPr lang="en-US" dirty="0"/>
              <a:t>Mean +/- #SDs</a:t>
            </a:r>
          </a:p>
          <a:p>
            <a:r>
              <a:rPr lang="en-US" dirty="0"/>
              <a:t>Remove points outside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8B4FA-2331-3B97-7C9E-149760E02757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Finding Outliers in a Distribution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43B97-EF8D-9567-6ED0-1F791AECFE69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3118169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90167FB4-8988-5443-8C66-CCEC3F919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716" b="12859"/>
          <a:stretch/>
        </p:blipFill>
        <p:spPr>
          <a:xfrm>
            <a:off x="6317673" y="2023006"/>
            <a:ext cx="5448552" cy="4345178"/>
          </a:xfr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1353283-3A06-B74E-B209-DEC97B87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7" y="2391905"/>
            <a:ext cx="28575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A11337-E771-4848-AF93-A026BDD8EE85}"/>
              </a:ext>
            </a:extLst>
          </p:cNvPr>
          <p:cNvSpPr txBox="1"/>
          <p:nvPr/>
        </p:nvSpPr>
        <p:spPr>
          <a:xfrm>
            <a:off x="647448" y="2023006"/>
            <a:ext cx="270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Abdra</a:t>
            </a:r>
            <a:r>
              <a:rPr lang="en-US" i="1" dirty="0"/>
              <a:t> </a:t>
            </a:r>
            <a:r>
              <a:rPr lang="en-US" i="1" dirty="0" err="1"/>
              <a:t>brachycarpa</a:t>
            </a:r>
            <a:endParaRPr lang="en-US" i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B21E80-287F-6040-AFFC-A05BE65F8F5C}"/>
              </a:ext>
            </a:extLst>
          </p:cNvPr>
          <p:cNvCxnSpPr>
            <a:cxnSpLocks/>
          </p:cNvCxnSpPr>
          <p:nvPr/>
        </p:nvCxnSpPr>
        <p:spPr>
          <a:xfrm>
            <a:off x="3048000" y="3925207"/>
            <a:ext cx="31726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3F52B9-4831-834B-99C2-C09153A80931}"/>
              </a:ext>
            </a:extLst>
          </p:cNvPr>
          <p:cNvSpPr txBox="1"/>
          <p:nvPr/>
        </p:nvSpPr>
        <p:spPr>
          <a:xfrm>
            <a:off x="4308763" y="3555875"/>
            <a:ext cx="8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82F92-0A18-A0D4-C3DC-467E0FFB87F7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</a:t>
            </a:r>
            <a:r>
              <a:rPr lang="en-US" sz="4000" dirty="0"/>
              <a:t>Creating a Distribution for Outlier Detection </a:t>
            </a:r>
          </a:p>
          <a:p>
            <a:r>
              <a:rPr lang="en-US" sz="4000" dirty="0"/>
              <a:t>   with Spatial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816E2-32AA-C601-ABA4-8E81CD4B2F14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73886-0DF3-3BB4-77DC-8882E1F13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16" t="24890" r="32883" b="8444"/>
          <a:stretch/>
        </p:blipFill>
        <p:spPr>
          <a:xfrm>
            <a:off x="3444627" y="1341144"/>
            <a:ext cx="1323313" cy="19609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80DE5-DF59-C093-99E5-D732B378E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905" b="90853"/>
          <a:stretch/>
        </p:blipFill>
        <p:spPr>
          <a:xfrm>
            <a:off x="4788002" y="1341144"/>
            <a:ext cx="1853399" cy="4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9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756B-8224-2844-A7BE-470A6D92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9001" cy="4351338"/>
          </a:xfrm>
        </p:spPr>
        <p:txBody>
          <a:bodyPr/>
          <a:lstStyle/>
          <a:p>
            <a:r>
              <a:rPr lang="en-US" dirty="0"/>
              <a:t>Calculate a centroid for data cloud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43D28-286D-9047-A79E-9F2367BCB0F3}"/>
              </a:ext>
            </a:extLst>
          </p:cNvPr>
          <p:cNvSpPr/>
          <p:nvPr/>
        </p:nvSpPr>
        <p:spPr>
          <a:xfrm>
            <a:off x="5237018" y="565265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A75711-D4B8-5B4F-8290-D0DE2FB5DD71}"/>
              </a:ext>
            </a:extLst>
          </p:cNvPr>
          <p:cNvSpPr/>
          <p:nvPr/>
        </p:nvSpPr>
        <p:spPr>
          <a:xfrm>
            <a:off x="4856018" y="4114800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E69130-4BC4-3240-9A77-EBE0DE071ED6}"/>
              </a:ext>
            </a:extLst>
          </p:cNvPr>
          <p:cNvSpPr/>
          <p:nvPr/>
        </p:nvSpPr>
        <p:spPr>
          <a:xfrm>
            <a:off x="7924800" y="3925527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C91A31-4CA6-2D4C-BAF4-E641B02CC2DD}"/>
              </a:ext>
            </a:extLst>
          </p:cNvPr>
          <p:cNvSpPr/>
          <p:nvPr/>
        </p:nvSpPr>
        <p:spPr>
          <a:xfrm>
            <a:off x="6691746" y="4585854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BD3AD-9B91-AB4F-B757-4A5B36F6C9D1}"/>
              </a:ext>
            </a:extLst>
          </p:cNvPr>
          <p:cNvSpPr/>
          <p:nvPr/>
        </p:nvSpPr>
        <p:spPr>
          <a:xfrm>
            <a:off x="8035637" y="5583382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437150-53D5-8B4E-A716-224B85111DB6}"/>
              </a:ext>
            </a:extLst>
          </p:cNvPr>
          <p:cNvSpPr/>
          <p:nvPr/>
        </p:nvSpPr>
        <p:spPr>
          <a:xfrm>
            <a:off x="8575964" y="4779818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A3DF26-36B5-7840-9548-268232304375}"/>
              </a:ext>
            </a:extLst>
          </p:cNvPr>
          <p:cNvSpPr/>
          <p:nvPr/>
        </p:nvSpPr>
        <p:spPr>
          <a:xfrm>
            <a:off x="8714510" y="3429000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6AB9B6-999D-F44D-B3C8-53E13EB6836C}"/>
              </a:ext>
            </a:extLst>
          </p:cNvPr>
          <p:cNvSpPr/>
          <p:nvPr/>
        </p:nvSpPr>
        <p:spPr>
          <a:xfrm>
            <a:off x="9545782" y="5444837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0266A2-15A7-034C-A756-96EA482B1C94}"/>
              </a:ext>
            </a:extLst>
          </p:cNvPr>
          <p:cNvSpPr/>
          <p:nvPr/>
        </p:nvSpPr>
        <p:spPr>
          <a:xfrm>
            <a:off x="6567055" y="5209309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A24155-BA5E-0849-9B97-A0E07F778718}"/>
              </a:ext>
            </a:extLst>
          </p:cNvPr>
          <p:cNvSpPr/>
          <p:nvPr/>
        </p:nvSpPr>
        <p:spPr>
          <a:xfrm>
            <a:off x="5708073" y="3297599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AE5AC7-865A-BE43-9B0A-B9C58174402B}"/>
              </a:ext>
            </a:extLst>
          </p:cNvPr>
          <p:cNvSpPr/>
          <p:nvPr/>
        </p:nvSpPr>
        <p:spPr>
          <a:xfrm>
            <a:off x="7024254" y="595745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DD6041-C0F0-D248-BBEF-B32782046D2D}"/>
              </a:ext>
            </a:extLst>
          </p:cNvPr>
          <p:cNvSpPr/>
          <p:nvPr/>
        </p:nvSpPr>
        <p:spPr>
          <a:xfrm>
            <a:off x="7093527" y="269492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ABC7AD-03EC-6343-A3AF-472F18742AB2}"/>
              </a:ext>
            </a:extLst>
          </p:cNvPr>
          <p:cNvSpPr/>
          <p:nvPr/>
        </p:nvSpPr>
        <p:spPr>
          <a:xfrm>
            <a:off x="6885708" y="3477708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2C3B3D-EA88-3A4C-92DA-175CA25AC854}"/>
              </a:ext>
            </a:extLst>
          </p:cNvPr>
          <p:cNvSpPr/>
          <p:nvPr/>
        </p:nvSpPr>
        <p:spPr>
          <a:xfrm>
            <a:off x="8395854" y="6298912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9F7EA-8393-1646-811A-91AACCA075B7}"/>
              </a:ext>
            </a:extLst>
          </p:cNvPr>
          <p:cNvSpPr/>
          <p:nvPr/>
        </p:nvSpPr>
        <p:spPr>
          <a:xfrm>
            <a:off x="7620000" y="4655127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4C11FC-F12D-8C49-A7FE-EB9625E152A5}"/>
              </a:ext>
            </a:extLst>
          </p:cNvPr>
          <p:cNvSpPr/>
          <p:nvPr/>
        </p:nvSpPr>
        <p:spPr>
          <a:xfrm>
            <a:off x="9545782" y="4585854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223E16-7147-D242-B6C1-D1C75644A5ED}"/>
              </a:ext>
            </a:extLst>
          </p:cNvPr>
          <p:cNvSpPr/>
          <p:nvPr/>
        </p:nvSpPr>
        <p:spPr>
          <a:xfrm>
            <a:off x="9656619" y="595745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532661-EDF3-AD45-9FBF-61A8753D345F}"/>
              </a:ext>
            </a:extLst>
          </p:cNvPr>
          <p:cNvSpPr/>
          <p:nvPr/>
        </p:nvSpPr>
        <p:spPr>
          <a:xfrm>
            <a:off x="11901055" y="2133601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52EF3C-96A2-844A-9AD3-DB5CB2863BE3}"/>
              </a:ext>
            </a:extLst>
          </p:cNvPr>
          <p:cNvSpPr/>
          <p:nvPr/>
        </p:nvSpPr>
        <p:spPr>
          <a:xfrm>
            <a:off x="5936673" y="425334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FC9747CE-151E-B24A-9CFB-92C3369DDBFC}"/>
              </a:ext>
            </a:extLst>
          </p:cNvPr>
          <p:cNvSpPr/>
          <p:nvPr/>
        </p:nvSpPr>
        <p:spPr>
          <a:xfrm>
            <a:off x="7162800" y="4544291"/>
            <a:ext cx="228600" cy="249381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704D99-0B2F-03D2-3F97-6FD308D5AA0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</a:t>
            </a:r>
            <a:r>
              <a:rPr lang="en-US" sz="4000" dirty="0"/>
              <a:t>Creating a Distribution for Outlier Detection </a:t>
            </a:r>
          </a:p>
          <a:p>
            <a:r>
              <a:rPr lang="en-US" sz="4000" dirty="0"/>
              <a:t>   with Spatial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EF436-4DD3-E52B-75C5-60294AB3A3F6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2855042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756B-8224-2844-A7BE-470A6D92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6473" cy="4351338"/>
          </a:xfrm>
        </p:spPr>
        <p:txBody>
          <a:bodyPr/>
          <a:lstStyle/>
          <a:p>
            <a:r>
              <a:rPr lang="en-US" dirty="0"/>
              <a:t>Calculate a centroid for data cloud</a:t>
            </a:r>
          </a:p>
          <a:p>
            <a:r>
              <a:rPr lang="en-US" dirty="0"/>
              <a:t>Calculate distance to centroid for each point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43D28-286D-9047-A79E-9F2367BCB0F3}"/>
              </a:ext>
            </a:extLst>
          </p:cNvPr>
          <p:cNvSpPr/>
          <p:nvPr/>
        </p:nvSpPr>
        <p:spPr>
          <a:xfrm>
            <a:off x="5237018" y="565265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A75711-D4B8-5B4F-8290-D0DE2FB5DD71}"/>
              </a:ext>
            </a:extLst>
          </p:cNvPr>
          <p:cNvSpPr/>
          <p:nvPr/>
        </p:nvSpPr>
        <p:spPr>
          <a:xfrm>
            <a:off x="4856018" y="4114800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E69130-4BC4-3240-9A77-EBE0DE071ED6}"/>
              </a:ext>
            </a:extLst>
          </p:cNvPr>
          <p:cNvSpPr/>
          <p:nvPr/>
        </p:nvSpPr>
        <p:spPr>
          <a:xfrm>
            <a:off x="7924800" y="3925527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C91A31-4CA6-2D4C-BAF4-E641B02CC2DD}"/>
              </a:ext>
            </a:extLst>
          </p:cNvPr>
          <p:cNvSpPr/>
          <p:nvPr/>
        </p:nvSpPr>
        <p:spPr>
          <a:xfrm>
            <a:off x="6691746" y="4585854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BD3AD-9B91-AB4F-B757-4A5B36F6C9D1}"/>
              </a:ext>
            </a:extLst>
          </p:cNvPr>
          <p:cNvSpPr/>
          <p:nvPr/>
        </p:nvSpPr>
        <p:spPr>
          <a:xfrm>
            <a:off x="8035637" y="5583382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437150-53D5-8B4E-A716-224B85111DB6}"/>
              </a:ext>
            </a:extLst>
          </p:cNvPr>
          <p:cNvSpPr/>
          <p:nvPr/>
        </p:nvSpPr>
        <p:spPr>
          <a:xfrm>
            <a:off x="8575964" y="4779818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A3DF26-36B5-7840-9548-268232304375}"/>
              </a:ext>
            </a:extLst>
          </p:cNvPr>
          <p:cNvSpPr/>
          <p:nvPr/>
        </p:nvSpPr>
        <p:spPr>
          <a:xfrm>
            <a:off x="8714510" y="3429000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6AB9B6-999D-F44D-B3C8-53E13EB6836C}"/>
              </a:ext>
            </a:extLst>
          </p:cNvPr>
          <p:cNvSpPr/>
          <p:nvPr/>
        </p:nvSpPr>
        <p:spPr>
          <a:xfrm>
            <a:off x="9545782" y="5444837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0266A2-15A7-034C-A756-96EA482B1C94}"/>
              </a:ext>
            </a:extLst>
          </p:cNvPr>
          <p:cNvSpPr/>
          <p:nvPr/>
        </p:nvSpPr>
        <p:spPr>
          <a:xfrm>
            <a:off x="6567055" y="5209309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A24155-BA5E-0849-9B97-A0E07F778718}"/>
              </a:ext>
            </a:extLst>
          </p:cNvPr>
          <p:cNvSpPr/>
          <p:nvPr/>
        </p:nvSpPr>
        <p:spPr>
          <a:xfrm>
            <a:off x="5708073" y="3297599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AE5AC7-865A-BE43-9B0A-B9C58174402B}"/>
              </a:ext>
            </a:extLst>
          </p:cNvPr>
          <p:cNvSpPr/>
          <p:nvPr/>
        </p:nvSpPr>
        <p:spPr>
          <a:xfrm>
            <a:off x="7024254" y="595745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DD6041-C0F0-D248-BBEF-B32782046D2D}"/>
              </a:ext>
            </a:extLst>
          </p:cNvPr>
          <p:cNvSpPr/>
          <p:nvPr/>
        </p:nvSpPr>
        <p:spPr>
          <a:xfrm>
            <a:off x="7093527" y="269492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ABC7AD-03EC-6343-A3AF-472F18742AB2}"/>
              </a:ext>
            </a:extLst>
          </p:cNvPr>
          <p:cNvSpPr/>
          <p:nvPr/>
        </p:nvSpPr>
        <p:spPr>
          <a:xfrm>
            <a:off x="6885708" y="3477708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2C3B3D-EA88-3A4C-92DA-175CA25AC854}"/>
              </a:ext>
            </a:extLst>
          </p:cNvPr>
          <p:cNvSpPr/>
          <p:nvPr/>
        </p:nvSpPr>
        <p:spPr>
          <a:xfrm>
            <a:off x="8395854" y="6298912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9F7EA-8393-1646-811A-91AACCA075B7}"/>
              </a:ext>
            </a:extLst>
          </p:cNvPr>
          <p:cNvSpPr/>
          <p:nvPr/>
        </p:nvSpPr>
        <p:spPr>
          <a:xfrm>
            <a:off x="7620000" y="4655127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4C11FC-F12D-8C49-A7FE-EB9625E152A5}"/>
              </a:ext>
            </a:extLst>
          </p:cNvPr>
          <p:cNvSpPr/>
          <p:nvPr/>
        </p:nvSpPr>
        <p:spPr>
          <a:xfrm>
            <a:off x="9545782" y="4585854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223E16-7147-D242-B6C1-D1C75644A5ED}"/>
              </a:ext>
            </a:extLst>
          </p:cNvPr>
          <p:cNvSpPr/>
          <p:nvPr/>
        </p:nvSpPr>
        <p:spPr>
          <a:xfrm>
            <a:off x="9656619" y="595745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532661-EDF3-AD45-9FBF-61A8753D345F}"/>
              </a:ext>
            </a:extLst>
          </p:cNvPr>
          <p:cNvSpPr/>
          <p:nvPr/>
        </p:nvSpPr>
        <p:spPr>
          <a:xfrm>
            <a:off x="11901055" y="2133601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52EF3C-96A2-844A-9AD3-DB5CB2863BE3}"/>
              </a:ext>
            </a:extLst>
          </p:cNvPr>
          <p:cNvSpPr/>
          <p:nvPr/>
        </p:nvSpPr>
        <p:spPr>
          <a:xfrm>
            <a:off x="5936673" y="4253345"/>
            <a:ext cx="138546" cy="138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FC9747CE-151E-B24A-9CFB-92C3369DDBFC}"/>
              </a:ext>
            </a:extLst>
          </p:cNvPr>
          <p:cNvSpPr/>
          <p:nvPr/>
        </p:nvSpPr>
        <p:spPr>
          <a:xfrm>
            <a:off x="7162800" y="4544291"/>
            <a:ext cx="228600" cy="249381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5E481E-D6C6-5145-8EB8-CD0EC0DF3E76}"/>
              </a:ext>
            </a:extLst>
          </p:cNvPr>
          <p:cNvCxnSpPr>
            <a:cxnSpLocks/>
            <a:stCxn id="16" idx="5"/>
            <a:endCxn id="24" idx="0"/>
          </p:cNvCxnSpPr>
          <p:nvPr/>
        </p:nvCxnSpPr>
        <p:spPr>
          <a:xfrm>
            <a:off x="7003964" y="3595964"/>
            <a:ext cx="273136" cy="948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5BC549-F9B0-4948-B004-6909BF46FDE0}"/>
              </a:ext>
            </a:extLst>
          </p:cNvPr>
          <p:cNvCxnSpPr>
            <a:cxnSpLocks/>
          </p:cNvCxnSpPr>
          <p:nvPr/>
        </p:nvCxnSpPr>
        <p:spPr>
          <a:xfrm flipV="1">
            <a:off x="7269681" y="3974510"/>
            <a:ext cx="765956" cy="6113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25A55E-552D-944C-B656-2102E5FA1DB2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7250878" y="4675416"/>
            <a:ext cx="487378" cy="1434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F64D09-82DC-6441-A668-9E1DB83AD037}"/>
              </a:ext>
            </a:extLst>
          </p:cNvPr>
          <p:cNvCxnSpPr>
            <a:cxnSpLocks/>
            <a:stCxn id="14" idx="5"/>
            <a:endCxn id="24" idx="3"/>
          </p:cNvCxnSpPr>
          <p:nvPr/>
        </p:nvCxnSpPr>
        <p:spPr>
          <a:xfrm flipV="1">
            <a:off x="7142510" y="4793671"/>
            <a:ext cx="205231" cy="128204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638155-054F-5F4B-A8E5-1F45B6490A04}"/>
              </a:ext>
            </a:extLst>
          </p:cNvPr>
          <p:cNvCxnSpPr>
            <a:cxnSpLocks/>
            <a:stCxn id="12" idx="4"/>
            <a:endCxn id="24" idx="4"/>
          </p:cNvCxnSpPr>
          <p:nvPr/>
        </p:nvCxnSpPr>
        <p:spPr>
          <a:xfrm flipV="1">
            <a:off x="6636328" y="4639546"/>
            <a:ext cx="755072" cy="70830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CF5CC6-2D32-BF4A-9CBA-6931BEC7603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30292" y="4655127"/>
            <a:ext cx="443343" cy="2684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C84395-B6DF-D445-82FB-7A1A1E54D2E7}"/>
              </a:ext>
            </a:extLst>
          </p:cNvPr>
          <p:cNvCxnSpPr>
            <a:cxnSpLocks/>
            <a:stCxn id="24" idx="4"/>
            <a:endCxn id="10" idx="3"/>
          </p:cNvCxnSpPr>
          <p:nvPr/>
        </p:nvCxnSpPr>
        <p:spPr>
          <a:xfrm flipV="1">
            <a:off x="7391400" y="3547256"/>
            <a:ext cx="1343400" cy="109229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99CD35-0BCF-4E47-A235-42FA9EFA8E16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7162800" y="4639546"/>
            <a:ext cx="1440875" cy="19803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8775160-504A-7040-9780-AB7079969C07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7222730" y="4706425"/>
            <a:ext cx="931163" cy="99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E4DE54-A41F-EB41-831A-3E0D2958FD33}"/>
              </a:ext>
            </a:extLst>
          </p:cNvPr>
          <p:cNvCxnSpPr>
            <a:cxnSpLocks/>
            <a:stCxn id="24" idx="4"/>
            <a:endCxn id="11" idx="6"/>
          </p:cNvCxnSpPr>
          <p:nvPr/>
        </p:nvCxnSpPr>
        <p:spPr>
          <a:xfrm>
            <a:off x="7391400" y="4639546"/>
            <a:ext cx="2292928" cy="8745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50EDBD-C8EB-764A-A99A-E8444B11D67A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7182593" y="4641899"/>
            <a:ext cx="2383479" cy="6221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AD3BEC4-8E97-CE49-822E-35D8413B90EB}"/>
              </a:ext>
            </a:extLst>
          </p:cNvPr>
          <p:cNvCxnSpPr>
            <a:cxnSpLocks/>
            <a:stCxn id="24" idx="3"/>
            <a:endCxn id="20" idx="6"/>
          </p:cNvCxnSpPr>
          <p:nvPr/>
        </p:nvCxnSpPr>
        <p:spPr>
          <a:xfrm>
            <a:off x="7347741" y="4793671"/>
            <a:ext cx="2447424" cy="123305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D598086-9B2F-E64D-BC08-D83CC7497D6A}"/>
              </a:ext>
            </a:extLst>
          </p:cNvPr>
          <p:cNvCxnSpPr>
            <a:cxnSpLocks/>
            <a:endCxn id="17" idx="6"/>
          </p:cNvCxnSpPr>
          <p:nvPr/>
        </p:nvCxnSpPr>
        <p:spPr>
          <a:xfrm>
            <a:off x="7236904" y="4681973"/>
            <a:ext cx="1297496" cy="168621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BB0260F-7675-0D46-9D84-EC48B5DC480E}"/>
              </a:ext>
            </a:extLst>
          </p:cNvPr>
          <p:cNvCxnSpPr>
            <a:cxnSpLocks/>
            <a:stCxn id="4" idx="7"/>
            <a:endCxn id="24" idx="4"/>
          </p:cNvCxnSpPr>
          <p:nvPr/>
        </p:nvCxnSpPr>
        <p:spPr>
          <a:xfrm flipV="1">
            <a:off x="5355274" y="4639546"/>
            <a:ext cx="2036126" cy="103339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95ADAD-4553-3346-9023-606E6B728609}"/>
              </a:ext>
            </a:extLst>
          </p:cNvPr>
          <p:cNvCxnSpPr>
            <a:cxnSpLocks/>
            <a:stCxn id="24" idx="4"/>
            <a:endCxn id="22" idx="2"/>
          </p:cNvCxnSpPr>
          <p:nvPr/>
        </p:nvCxnSpPr>
        <p:spPr>
          <a:xfrm flipH="1" flipV="1">
            <a:off x="5936673" y="4322618"/>
            <a:ext cx="1454727" cy="3169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780BF2D-0B41-EB4E-B00B-CEC342EBCC4E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4994564" y="4184073"/>
            <a:ext cx="2282536" cy="51583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7DB65AC-1518-1A41-A4F6-93A00CD90586}"/>
              </a:ext>
            </a:extLst>
          </p:cNvPr>
          <p:cNvCxnSpPr>
            <a:cxnSpLocks/>
            <a:stCxn id="24" idx="1"/>
            <a:endCxn id="13" idx="7"/>
          </p:cNvCxnSpPr>
          <p:nvPr/>
        </p:nvCxnSpPr>
        <p:spPr>
          <a:xfrm flipH="1" flipV="1">
            <a:off x="5826329" y="3317888"/>
            <a:ext cx="1336471" cy="13216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713E16-F42D-5A4E-8D9D-A89667BD26D3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182594" y="2728777"/>
            <a:ext cx="94506" cy="181551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2D2003-3F7D-6E4D-A3F8-305EFB0C6000}"/>
              </a:ext>
            </a:extLst>
          </p:cNvPr>
          <p:cNvCxnSpPr>
            <a:cxnSpLocks/>
            <a:stCxn id="24" idx="4"/>
            <a:endCxn id="21" idx="2"/>
          </p:cNvCxnSpPr>
          <p:nvPr/>
        </p:nvCxnSpPr>
        <p:spPr>
          <a:xfrm flipV="1">
            <a:off x="7391400" y="2202874"/>
            <a:ext cx="4509655" cy="243667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091C35-9D8D-16BB-DEF0-67938E9C7677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</a:t>
            </a:r>
            <a:r>
              <a:rPr lang="en-US" sz="4000" dirty="0"/>
              <a:t>Creating a Distribution for Outlier Detection </a:t>
            </a:r>
          </a:p>
          <a:p>
            <a:r>
              <a:rPr lang="en-US" sz="4000" dirty="0"/>
              <a:t>   with Spatial Data: Finding the Centroid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DEF111-923C-12D3-4600-B8E18F907587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421456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1353283-3A06-B74E-B209-DEC97B877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67" y="2391905"/>
            <a:ext cx="28575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A11337-E771-4848-AF93-A026BDD8EE85}"/>
              </a:ext>
            </a:extLst>
          </p:cNvPr>
          <p:cNvSpPr txBox="1"/>
          <p:nvPr/>
        </p:nvSpPr>
        <p:spPr>
          <a:xfrm>
            <a:off x="647448" y="2023006"/>
            <a:ext cx="270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Abdra</a:t>
            </a:r>
            <a:r>
              <a:rPr lang="en-US" i="1" dirty="0"/>
              <a:t> </a:t>
            </a:r>
            <a:r>
              <a:rPr lang="en-US" i="1" dirty="0" err="1"/>
              <a:t>brachycarpa</a:t>
            </a:r>
            <a:endParaRPr lang="en-US" i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B21E80-287F-6040-AFFC-A05BE65F8F5C}"/>
              </a:ext>
            </a:extLst>
          </p:cNvPr>
          <p:cNvCxnSpPr>
            <a:cxnSpLocks/>
          </p:cNvCxnSpPr>
          <p:nvPr/>
        </p:nvCxnSpPr>
        <p:spPr>
          <a:xfrm>
            <a:off x="3048000" y="3925207"/>
            <a:ext cx="31726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3F52B9-4831-834B-99C2-C09153A80931}"/>
              </a:ext>
            </a:extLst>
          </p:cNvPr>
          <p:cNvSpPr txBox="1"/>
          <p:nvPr/>
        </p:nvSpPr>
        <p:spPr>
          <a:xfrm>
            <a:off x="3498272" y="3251433"/>
            <a:ext cx="227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distribution of distance to centroid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83CEE6E3-122A-1446-AC88-77C12458C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748" b="10828"/>
          <a:stretch/>
        </p:blipFill>
        <p:spPr>
          <a:xfrm>
            <a:off x="6981978" y="2429285"/>
            <a:ext cx="4371822" cy="3486494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DBCF821-621C-2740-95A2-DED50A2A7CD5}"/>
              </a:ext>
            </a:extLst>
          </p:cNvPr>
          <p:cNvSpPr/>
          <p:nvPr/>
        </p:nvSpPr>
        <p:spPr>
          <a:xfrm>
            <a:off x="10030690" y="4641271"/>
            <a:ext cx="706581" cy="51261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6B1E2D-0B3D-7E44-AEDC-67565078F21D}"/>
              </a:ext>
            </a:extLst>
          </p:cNvPr>
          <p:cNvCxnSpPr>
            <a:cxnSpLocks/>
          </p:cNvCxnSpPr>
          <p:nvPr/>
        </p:nvCxnSpPr>
        <p:spPr>
          <a:xfrm flipH="1">
            <a:off x="10501744" y="3390611"/>
            <a:ext cx="235527" cy="1147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AEC8211-3AD3-8AF9-A480-55D624E8BDE1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</a:t>
            </a:r>
            <a:r>
              <a:rPr lang="en-US" sz="4000" dirty="0"/>
              <a:t>Creating a Distribution for Outlier Detection </a:t>
            </a:r>
          </a:p>
          <a:p>
            <a:r>
              <a:rPr lang="en-US" sz="4000" dirty="0"/>
              <a:t>   with Spatial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39D14-5E57-5BCC-E230-EFB2984F5B15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94596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Produce a 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BFF814-F894-8392-08EE-18998AD1EAC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13142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E8F38A1D-A3BA-3B48-85C4-F297EC24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748" b="10828"/>
          <a:stretch/>
        </p:blipFill>
        <p:spPr>
          <a:xfrm>
            <a:off x="955251" y="2540121"/>
            <a:ext cx="4371822" cy="3486494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5F96CD-0549-9248-89DC-75F3232DDA99}"/>
              </a:ext>
            </a:extLst>
          </p:cNvPr>
          <p:cNvSpPr/>
          <p:nvPr/>
        </p:nvSpPr>
        <p:spPr>
          <a:xfrm>
            <a:off x="4003963" y="4752107"/>
            <a:ext cx="706581" cy="51261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1962C6-F58D-7444-B77E-F7C9F97F684D}"/>
              </a:ext>
            </a:extLst>
          </p:cNvPr>
          <p:cNvCxnSpPr>
            <a:cxnSpLocks/>
          </p:cNvCxnSpPr>
          <p:nvPr/>
        </p:nvCxnSpPr>
        <p:spPr>
          <a:xfrm flipH="1">
            <a:off x="4475017" y="3501447"/>
            <a:ext cx="235527" cy="1147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966F762-33A0-364C-A2B8-EA3790FE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4" b="15012"/>
          <a:stretch/>
        </p:blipFill>
        <p:spPr>
          <a:xfrm>
            <a:off x="6211298" y="2540121"/>
            <a:ext cx="4371822" cy="32699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D4DF64-2FC4-FDF2-CF0B-E6CBF88EB91F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</a:t>
            </a:r>
            <a:r>
              <a:rPr lang="en-US" sz="4000" dirty="0"/>
              <a:t>Creating a Distribution for Outlier Detection </a:t>
            </a:r>
          </a:p>
          <a:p>
            <a:r>
              <a:rPr lang="en-US" sz="4000" dirty="0"/>
              <a:t>   with Spatial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FA805-D64F-823A-A4ED-93AF7767C127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3705969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E8F38A1D-A3BA-3B48-85C4-F297EC24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748" b="10828"/>
          <a:stretch/>
        </p:blipFill>
        <p:spPr>
          <a:xfrm>
            <a:off x="955251" y="2540121"/>
            <a:ext cx="4371822" cy="3486494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5F96CD-0549-9248-89DC-75F3232DDA99}"/>
              </a:ext>
            </a:extLst>
          </p:cNvPr>
          <p:cNvSpPr/>
          <p:nvPr/>
        </p:nvSpPr>
        <p:spPr>
          <a:xfrm>
            <a:off x="4003963" y="4752107"/>
            <a:ext cx="706581" cy="51261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1962C6-F58D-7444-B77E-F7C9F97F684D}"/>
              </a:ext>
            </a:extLst>
          </p:cNvPr>
          <p:cNvCxnSpPr>
            <a:cxnSpLocks/>
          </p:cNvCxnSpPr>
          <p:nvPr/>
        </p:nvCxnSpPr>
        <p:spPr>
          <a:xfrm flipH="1">
            <a:off x="4475017" y="3501447"/>
            <a:ext cx="235527" cy="1147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966F762-33A0-364C-A2B8-EA3790FEF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4" b="15012"/>
          <a:stretch/>
        </p:blipFill>
        <p:spPr>
          <a:xfrm>
            <a:off x="6211298" y="2540121"/>
            <a:ext cx="4371822" cy="326996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B3C532F-FD9A-824D-8A11-4AB77C100B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50" b="15903"/>
          <a:stretch/>
        </p:blipFill>
        <p:spPr>
          <a:xfrm>
            <a:off x="6211298" y="2440624"/>
            <a:ext cx="4371822" cy="33246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E33DCF-9E7F-8E47-A85F-1DDADCB38F45}"/>
              </a:ext>
            </a:extLst>
          </p:cNvPr>
          <p:cNvSpPr/>
          <p:nvPr/>
        </p:nvSpPr>
        <p:spPr>
          <a:xfrm>
            <a:off x="9268690" y="4696688"/>
            <a:ext cx="706581" cy="51261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EB56F-5446-02B8-687C-CC78C7B432D3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</a:t>
            </a:r>
            <a:r>
              <a:rPr lang="en-US" sz="4000" dirty="0"/>
              <a:t>Creating a Distribution for Outlier Detection </a:t>
            </a:r>
          </a:p>
          <a:p>
            <a:r>
              <a:rPr lang="en-US" sz="4000" dirty="0"/>
              <a:t>   with Spatial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1F3DC-7E84-C06D-4269-28D558538A55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3391254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country&#10;&#10;Description automatically generated with medium confidence">
            <a:extLst>
              <a:ext uri="{FF2B5EF4-FFF2-40B4-BE49-F238E27FC236}">
                <a16:creationId xmlns:a16="http://schemas.microsoft.com/office/drawing/2014/main" id="{E0538EAA-9D63-FF41-B12F-8D078664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1" y="2245797"/>
            <a:ext cx="2857500" cy="429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E3CAF-9479-C24D-AD62-7757A0D18E08}"/>
              </a:ext>
            </a:extLst>
          </p:cNvPr>
          <p:cNvSpPr txBox="1"/>
          <p:nvPr/>
        </p:nvSpPr>
        <p:spPr>
          <a:xfrm>
            <a:off x="218640" y="1889721"/>
            <a:ext cx="269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Abdra</a:t>
            </a:r>
            <a:r>
              <a:rPr lang="en-US" i="1" dirty="0"/>
              <a:t> </a:t>
            </a:r>
            <a:r>
              <a:rPr lang="en-US" i="1" dirty="0" err="1"/>
              <a:t>brachycarpa</a:t>
            </a:r>
            <a:endParaRPr lang="en-US" i="1" dirty="0"/>
          </a:p>
        </p:txBody>
      </p:sp>
      <p:pic>
        <p:nvPicPr>
          <p:cNvPr id="17" name="Picture 16" descr="A map of the country&#10;&#10;Description automatically generated with low confidence">
            <a:extLst>
              <a:ext uri="{FF2B5EF4-FFF2-40B4-BE49-F238E27FC236}">
                <a16:creationId xmlns:a16="http://schemas.microsoft.com/office/drawing/2014/main" id="{28FAC16A-962F-9A41-B093-B85F9608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205" y="2225014"/>
            <a:ext cx="2857500" cy="4292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669CC6-10B5-7B41-9154-AE6DCA15DE14}"/>
              </a:ext>
            </a:extLst>
          </p:cNvPr>
          <p:cNvSpPr txBox="1"/>
          <p:nvPr/>
        </p:nvSpPr>
        <p:spPr>
          <a:xfrm>
            <a:off x="8994205" y="1901204"/>
            <a:ext cx="265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Acer negundo</a:t>
            </a:r>
          </a:p>
        </p:txBody>
      </p:sp>
      <p:pic>
        <p:nvPicPr>
          <p:cNvPr id="19" name="Picture 18" descr="A map of the country&#10;&#10;Description automatically generated with low confidence">
            <a:extLst>
              <a:ext uri="{FF2B5EF4-FFF2-40B4-BE49-F238E27FC236}">
                <a16:creationId xmlns:a16="http://schemas.microsoft.com/office/drawing/2014/main" id="{82FA4919-37E8-CF40-9DB2-C03146B86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141" y="2245797"/>
            <a:ext cx="2857500" cy="4292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E15D3-6D2D-CD43-9130-552B34757C59}"/>
              </a:ext>
            </a:extLst>
          </p:cNvPr>
          <p:cNvSpPr/>
          <p:nvPr/>
        </p:nvSpPr>
        <p:spPr>
          <a:xfrm>
            <a:off x="3076142" y="1876465"/>
            <a:ext cx="265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err="1"/>
              <a:t>Agalinis</a:t>
            </a:r>
            <a:r>
              <a:rPr lang="en-US" i="1" dirty="0"/>
              <a:t> </a:t>
            </a:r>
            <a:r>
              <a:rPr lang="en-US" i="1" dirty="0" err="1"/>
              <a:t>setacea</a:t>
            </a:r>
            <a:endParaRPr lang="en-US" i="1" dirty="0"/>
          </a:p>
        </p:txBody>
      </p:sp>
      <p:pic>
        <p:nvPicPr>
          <p:cNvPr id="23" name="Picture 22" descr="A map of the country&#10;&#10;Description automatically generated with medium confidence">
            <a:extLst>
              <a:ext uri="{FF2B5EF4-FFF2-40B4-BE49-F238E27FC236}">
                <a16:creationId xmlns:a16="http://schemas.microsoft.com/office/drawing/2014/main" id="{D2648376-ED40-F341-9F53-176FFCCFE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40" y="2225014"/>
            <a:ext cx="2857500" cy="4292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C87385-1441-994A-9E9B-96281ABE05C0}"/>
              </a:ext>
            </a:extLst>
          </p:cNvPr>
          <p:cNvSpPr/>
          <p:nvPr/>
        </p:nvSpPr>
        <p:spPr>
          <a:xfrm>
            <a:off x="6095140" y="1868938"/>
            <a:ext cx="265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err="1"/>
              <a:t>Ampelaster</a:t>
            </a:r>
            <a:r>
              <a:rPr lang="en-US" i="1" dirty="0"/>
              <a:t> </a:t>
            </a:r>
            <a:r>
              <a:rPr lang="en-US" i="1" dirty="0" err="1"/>
              <a:t>carolinianus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84774-B351-1034-13DB-E6BBCD8A3C8A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</a:t>
            </a:r>
            <a:r>
              <a:rPr lang="en-US" sz="4000" dirty="0"/>
              <a:t>Outliers Successfully Identified – And Removed!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819A6-7A58-3988-585C-57F9E5590B55}"/>
              </a:ext>
            </a:extLst>
          </p:cNvPr>
          <p:cNvSpPr txBox="1"/>
          <p:nvPr/>
        </p:nvSpPr>
        <p:spPr>
          <a:xfrm>
            <a:off x="0" y="6483138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Tal Kinser</a:t>
            </a:r>
          </a:p>
        </p:txBody>
      </p:sp>
    </p:spTree>
    <p:extLst>
      <p:ext uri="{BB962C8B-B14F-4D97-AF65-F5344CB8AC3E}">
        <p14:creationId xmlns:p14="http://schemas.microsoft.com/office/powerpoint/2010/main" val="122821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Produce a csv</a:t>
            </a:r>
          </a:p>
        </p:txBody>
      </p:sp>
      <p:sp>
        <p:nvSpPr>
          <p:cNvPr id="6" name="Arrow">
            <a:extLst>
              <a:ext uri="{FF2B5EF4-FFF2-40B4-BE49-F238E27FC236}">
                <a16:creationId xmlns:a16="http://schemas.microsoft.com/office/drawing/2014/main" id="{3A22AD72-322B-B7BF-9087-EFA38248EA6F}"/>
              </a:ext>
            </a:extLst>
          </p:cNvPr>
          <p:cNvSpPr/>
          <p:nvPr/>
        </p:nvSpPr>
        <p:spPr>
          <a:xfrm rot="16200000">
            <a:off x="7695878" y="4604717"/>
            <a:ext cx="1355359" cy="89296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25400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46A8683B-66E4-8425-8219-40D62AA1D01F}"/>
              </a:ext>
            </a:extLst>
          </p:cNvPr>
          <p:cNvSpPr/>
          <p:nvPr/>
        </p:nvSpPr>
        <p:spPr>
          <a:xfrm>
            <a:off x="6162430" y="5957518"/>
            <a:ext cx="988731" cy="332445"/>
          </a:xfrm>
          <a:prstGeom prst="rect">
            <a:avLst/>
          </a:prstGeom>
          <a:ln w="1016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F5E3A-7BB3-71DB-5632-D1F04A7A5618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31100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Produce a csv</a:t>
            </a:r>
          </a:p>
        </p:txBody>
      </p:sp>
      <p:sp>
        <p:nvSpPr>
          <p:cNvPr id="6" name="Arrow">
            <a:extLst>
              <a:ext uri="{FF2B5EF4-FFF2-40B4-BE49-F238E27FC236}">
                <a16:creationId xmlns:a16="http://schemas.microsoft.com/office/drawing/2014/main" id="{3A22AD72-322B-B7BF-9087-EFA38248EA6F}"/>
              </a:ext>
            </a:extLst>
          </p:cNvPr>
          <p:cNvSpPr/>
          <p:nvPr/>
        </p:nvSpPr>
        <p:spPr>
          <a:xfrm rot="16200000">
            <a:off x="7695878" y="4604717"/>
            <a:ext cx="1355359" cy="89296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25400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46A8683B-66E4-8425-8219-40D62AA1D01F}"/>
              </a:ext>
            </a:extLst>
          </p:cNvPr>
          <p:cNvSpPr/>
          <p:nvPr/>
        </p:nvSpPr>
        <p:spPr>
          <a:xfrm>
            <a:off x="6162430" y="5957518"/>
            <a:ext cx="988731" cy="332445"/>
          </a:xfrm>
          <a:prstGeom prst="rect">
            <a:avLst/>
          </a:prstGeom>
          <a:ln w="1016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F5E3A-7BB3-71DB-5632-D1F04A7A5618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  <p:pic>
        <p:nvPicPr>
          <p:cNvPr id="3" name="Picture 2" descr="A picture containing text, water, outdoor, boat&#10;&#10;Description automatically generated">
            <a:extLst>
              <a:ext uri="{FF2B5EF4-FFF2-40B4-BE49-F238E27FC236}">
                <a16:creationId xmlns:a16="http://schemas.microsoft.com/office/drawing/2014/main" id="{A23511DC-5099-E8CB-2ABC-B4968C9B3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336" y="1869207"/>
            <a:ext cx="3039526" cy="40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256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Produce a 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BFF814-F894-8392-08EE-18998AD1EAC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CD47F68-AAC8-4A47-6275-604C7054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418" y="2331911"/>
            <a:ext cx="6456742" cy="33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11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Produce a 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BFF814-F894-8392-08EE-18998AD1EAC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73273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90706" y="1593556"/>
            <a:ext cx="75753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Infrastructure (roads, herbaria,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Temporal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Filtering is a procedure to reduce the clustering of species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824F-A54E-1643-BE9E-3512F182429F}"/>
              </a:ext>
            </a:extLst>
          </p:cNvPr>
          <p:cNvSpPr txBox="1"/>
          <p:nvPr/>
        </p:nvSpPr>
        <p:spPr>
          <a:xfrm>
            <a:off x="0" y="6150114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Daru et al. 2018. Widespread sampling biases in herbaria revealed from large-scale digitization. New Phytologist.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AEA16E-390C-7847-BD59-071B1E22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95"/>
          <a:stretch/>
        </p:blipFill>
        <p:spPr>
          <a:xfrm>
            <a:off x="7777641" y="1229543"/>
            <a:ext cx="3657600" cy="5628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1719-3BE8-774C-9A20-C32F1F04A1F1}"/>
              </a:ext>
            </a:extLst>
          </p:cNvPr>
          <p:cNvSpPr txBox="1"/>
          <p:nvPr/>
        </p:nvSpPr>
        <p:spPr>
          <a:xfrm>
            <a:off x="7767484" y="159544"/>
            <a:ext cx="36576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records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7CC34-C870-F61F-AF16-24DA6AE659E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Spatial Correction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E569C-54F9-3A1B-F84D-F1399BE64E51}"/>
              </a:ext>
            </a:extLst>
          </p:cNvPr>
          <p:cNvSpPr txBox="1"/>
          <p:nvPr/>
        </p:nvSpPr>
        <p:spPr>
          <a:xfrm>
            <a:off x="7767483" y="455276"/>
            <a:ext cx="366775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2B17D-3532-D0F2-3BAE-7946176BA690}"/>
              </a:ext>
            </a:extLst>
          </p:cNvPr>
          <p:cNvSpPr txBox="1"/>
          <p:nvPr/>
        </p:nvSpPr>
        <p:spPr>
          <a:xfrm>
            <a:off x="7942521" y="6422065"/>
            <a:ext cx="175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# specimens/site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25FDD-A3B1-81E5-9B2B-0C46E38F9412}"/>
              </a:ext>
            </a:extLst>
          </p:cNvPr>
          <p:cNvSpPr txBox="1"/>
          <p:nvPr/>
        </p:nvSpPr>
        <p:spPr>
          <a:xfrm>
            <a:off x="7846536" y="3459127"/>
            <a:ext cx="250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Density of sampling sites</a:t>
            </a:r>
          </a:p>
        </p:txBody>
      </p:sp>
    </p:spTree>
    <p:extLst>
      <p:ext uri="{BB962C8B-B14F-4D97-AF65-F5344CB8AC3E}">
        <p14:creationId xmlns:p14="http://schemas.microsoft.com/office/powerpoint/2010/main" val="83111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90706" y="1593556"/>
            <a:ext cx="75753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Infrastructure (roads, herbaria,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Temporal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Filtering is a procedure to reduce the clustering of species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filtering, there may still be spatial autocorrelation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can be accounted for by data partitioning </a:t>
            </a:r>
          </a:p>
          <a:p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AEA16E-390C-7847-BD59-071B1E22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95"/>
          <a:stretch/>
        </p:blipFill>
        <p:spPr>
          <a:xfrm>
            <a:off x="7777641" y="1229543"/>
            <a:ext cx="3657600" cy="5628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1719-3BE8-774C-9A20-C32F1F04A1F1}"/>
              </a:ext>
            </a:extLst>
          </p:cNvPr>
          <p:cNvSpPr txBox="1"/>
          <p:nvPr/>
        </p:nvSpPr>
        <p:spPr>
          <a:xfrm>
            <a:off x="7767484" y="159544"/>
            <a:ext cx="36576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records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7CC34-C870-F61F-AF16-24DA6AE659E6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Spatial Correction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E569C-54F9-3A1B-F84D-F1399BE64E51}"/>
              </a:ext>
            </a:extLst>
          </p:cNvPr>
          <p:cNvSpPr txBox="1"/>
          <p:nvPr/>
        </p:nvSpPr>
        <p:spPr>
          <a:xfrm>
            <a:off x="7767483" y="455276"/>
            <a:ext cx="366775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041DA-64FB-D8F2-1784-4AF42499B88D}"/>
              </a:ext>
            </a:extLst>
          </p:cNvPr>
          <p:cNvSpPr txBox="1"/>
          <p:nvPr/>
        </p:nvSpPr>
        <p:spPr>
          <a:xfrm>
            <a:off x="7942521" y="6422065"/>
            <a:ext cx="175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# specimens/site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E86C8-FCDC-5A41-FB85-0E47799CE467}"/>
              </a:ext>
            </a:extLst>
          </p:cNvPr>
          <p:cNvSpPr txBox="1"/>
          <p:nvPr/>
        </p:nvSpPr>
        <p:spPr>
          <a:xfrm>
            <a:off x="7846536" y="3459127"/>
            <a:ext cx="250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Density of sampling 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14F86-26FF-609F-0233-963A4BD8BF81}"/>
              </a:ext>
            </a:extLst>
          </p:cNvPr>
          <p:cNvSpPr txBox="1"/>
          <p:nvPr/>
        </p:nvSpPr>
        <p:spPr>
          <a:xfrm>
            <a:off x="0" y="6150114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Daru et al. 2018. Widespread sampling biases in herbaria revealed from large-scale digitization. New Phytologist.</a:t>
            </a:r>
          </a:p>
        </p:txBody>
      </p:sp>
    </p:spTree>
    <p:extLst>
      <p:ext uri="{BB962C8B-B14F-4D97-AF65-F5344CB8AC3E}">
        <p14:creationId xmlns:p14="http://schemas.microsoft.com/office/powerpoint/2010/main" val="47551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6-10-04 at 2.29.50 PM.png" descr="Screen Shot 2016-10-04 at 2.29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30" y="1704598"/>
            <a:ext cx="5600080" cy="4585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" name="Check taxon names…">
            <a:extLst>
              <a:ext uri="{FF2B5EF4-FFF2-40B4-BE49-F238E27FC236}">
                <a16:creationId xmlns:a16="http://schemas.microsoft.com/office/drawing/2014/main" id="{63A7E873-0400-434A-B1D7-8F16CD887D46}"/>
              </a:ext>
            </a:extLst>
          </p:cNvPr>
          <p:cNvSpPr txBox="1"/>
          <p:nvPr/>
        </p:nvSpPr>
        <p:spPr>
          <a:xfrm>
            <a:off x="304799" y="1661150"/>
            <a:ext cx="5403273" cy="450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b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Resolve taxon names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Decrease number of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Remove duplicates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Clean localities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Round up the latitude/longitude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at 0,0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in cultivated zones, botanical gardens,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coordinates outside of the desired range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Spatial correction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Produce a 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B8E89B-8419-83DB-6586-0413F138EA08}"/>
              </a:ext>
            </a:extLst>
          </p:cNvPr>
          <p:cNvSpPr/>
          <p:nvPr/>
        </p:nvSpPr>
        <p:spPr>
          <a:xfrm>
            <a:off x="0" y="-5934"/>
            <a:ext cx="12192000" cy="1286359"/>
          </a:xfrm>
          <a:prstGeom prst="rect">
            <a:avLst/>
          </a:prstGeom>
          <a:solidFill>
            <a:srgbClr val="349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 Occurrence Data Cleaning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80495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697</Words>
  <Application>Microsoft Macintosh PowerPoint</Application>
  <PresentationFormat>Widescreen</PresentationFormat>
  <Paragraphs>159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Data Cleaning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Soltis,Pamela S</dc:creator>
  <cp:lastModifiedBy>Michelle Gaynor</cp:lastModifiedBy>
  <cp:revision>33</cp:revision>
  <dcterms:created xsi:type="dcterms:W3CDTF">2022-06-13T02:58:03Z</dcterms:created>
  <dcterms:modified xsi:type="dcterms:W3CDTF">2022-08-09T15:21:41Z</dcterms:modified>
</cp:coreProperties>
</file>